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75" r:id="rId3"/>
    <p:sldId id="282" r:id="rId4"/>
    <p:sldId id="276" r:id="rId5"/>
    <p:sldId id="277" r:id="rId6"/>
    <p:sldId id="278" r:id="rId7"/>
    <p:sldId id="279" r:id="rId8"/>
    <p:sldId id="280" r:id="rId9"/>
    <p:sldId id="281" r:id="rId10"/>
    <p:sldId id="284" r:id="rId11"/>
    <p:sldId id="28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8701" autoAdjust="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3AF70-3220-4BCA-897C-86E221F15310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E0A0E-004A-4DD5-B848-22B8C45AD8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8866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38677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4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98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77111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35233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2534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83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50052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986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hr-H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8648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4371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6574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-sfera.hr/dodatni-digitalni-sadrzaji/87a3258f-daa1-4640-b54e-cfd0315d3973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2012" y="2377165"/>
            <a:ext cx="9144000" cy="1062598"/>
          </a:xfrm>
        </p:spPr>
        <p:txBody>
          <a:bodyPr/>
          <a:lstStyle/>
          <a:p>
            <a:r>
              <a:rPr lang="hr-HR" b="1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UNIT</a:t>
            </a:r>
            <a:r>
              <a:rPr lang="hr-HR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1: Who am I?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6153" y="3696167"/>
            <a:ext cx="9144000" cy="1655762"/>
          </a:xfrm>
        </p:spPr>
        <p:txBody>
          <a:bodyPr>
            <a:normAutofit/>
          </a:bodyPr>
          <a:lstStyle/>
          <a:p>
            <a:r>
              <a:rPr lang="hr-HR" sz="6000" dirty="0" err="1" smtClean="0">
                <a:solidFill>
                  <a:schemeClr val="tx1"/>
                </a:solidFill>
              </a:rPr>
              <a:t>Rule</a:t>
            </a:r>
            <a:r>
              <a:rPr lang="hr-HR" sz="6000" dirty="0" smtClean="0">
                <a:solidFill>
                  <a:schemeClr val="tx1"/>
                </a:solidFill>
              </a:rPr>
              <a:t> </a:t>
            </a:r>
            <a:r>
              <a:rPr lang="hr-HR" sz="6000" dirty="0" err="1" smtClean="0">
                <a:solidFill>
                  <a:schemeClr val="tx1"/>
                </a:solidFill>
              </a:rPr>
              <a:t>of</a:t>
            </a:r>
            <a:r>
              <a:rPr lang="hr-HR" sz="6000" dirty="0" smtClean="0">
                <a:solidFill>
                  <a:schemeClr val="tx1"/>
                </a:solidFill>
              </a:rPr>
              <a:t> </a:t>
            </a:r>
            <a:r>
              <a:rPr lang="hr-HR" sz="6000" dirty="0" err="1" smtClean="0">
                <a:solidFill>
                  <a:schemeClr val="tx1"/>
                </a:solidFill>
              </a:rPr>
              <a:t>thumb</a:t>
            </a:r>
            <a:endParaRPr lang="hr-HR" sz="6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86264" y="1035597"/>
            <a:ext cx="3363427" cy="448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69894" y="470647"/>
            <a:ext cx="100046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remember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Miss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Clarke’s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class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rules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Click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link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complete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task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(put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rules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in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correct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order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).</a:t>
            </a:r>
            <a:b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Sjećaš li se razrednih pravila učiteljice Clark? Klikni na sljedeći link i </a:t>
            </a:r>
            <a: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riješi </a:t>
            </a: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zadatak (poredaj pravila u točan redoslijed):</a:t>
            </a:r>
            <a:r>
              <a:rPr lang="hr-HR" sz="2800" i="1" dirty="0"/>
              <a:t/>
            </a:r>
            <a:br>
              <a:rPr lang="hr-HR" sz="2800" i="1" dirty="0"/>
            </a:br>
            <a:r>
              <a:rPr lang="hr-HR" sz="2800" i="1" dirty="0"/>
              <a:t/>
            </a:r>
            <a:br>
              <a:rPr lang="hr-HR" sz="2800" i="1" dirty="0"/>
            </a:br>
            <a:r>
              <a:rPr lang="hr-HR" sz="2800" i="1" dirty="0" err="1">
                <a:hlinkClick r:id="rId2"/>
              </a:rPr>
              <a:t>https</a:t>
            </a:r>
            <a:r>
              <a:rPr lang="hr-HR" sz="2800" i="1" dirty="0">
                <a:hlinkClick r:id="rId2"/>
              </a:rPr>
              <a:t>://</a:t>
            </a:r>
            <a:r>
              <a:rPr lang="hr-HR" sz="2800" i="1" dirty="0" err="1">
                <a:hlinkClick r:id="rId2"/>
              </a:rPr>
              <a:t>www.e-sfera.hr</a:t>
            </a:r>
            <a:r>
              <a:rPr lang="hr-HR" sz="2800" i="1" dirty="0">
                <a:hlinkClick r:id="rId2"/>
              </a:rPr>
              <a:t>/dodatni-digitalni-</a:t>
            </a:r>
            <a:r>
              <a:rPr lang="hr-HR" sz="2800" i="1" dirty="0" err="1">
                <a:hlinkClick r:id="rId2"/>
              </a:rPr>
              <a:t>sadrzaji</a:t>
            </a:r>
            <a:r>
              <a:rPr lang="hr-HR" sz="2800" i="1" dirty="0">
                <a:hlinkClick r:id="rId2"/>
              </a:rPr>
              <a:t>/</a:t>
            </a:r>
            <a:r>
              <a:rPr lang="hr-HR" sz="2800" i="1" dirty="0" err="1">
                <a:hlinkClick r:id="rId2"/>
              </a:rPr>
              <a:t>87a3258f</a:t>
            </a:r>
            <a:r>
              <a:rPr lang="hr-HR" sz="2800" i="1" dirty="0">
                <a:hlinkClick r:id="rId2"/>
              </a:rPr>
              <a:t>-</a:t>
            </a:r>
            <a:r>
              <a:rPr lang="hr-HR" sz="2800" i="1" dirty="0" err="1">
                <a:hlinkClick r:id="rId2"/>
              </a:rPr>
              <a:t>daa1</a:t>
            </a:r>
            <a:r>
              <a:rPr lang="hr-HR" sz="2800" i="1" dirty="0">
                <a:hlinkClick r:id="rId2"/>
              </a:rPr>
              <a:t>-4640-</a:t>
            </a:r>
            <a:r>
              <a:rPr lang="hr-HR" sz="2800" i="1" dirty="0" err="1">
                <a:hlinkClick r:id="rId2"/>
              </a:rPr>
              <a:t>b54e</a:t>
            </a:r>
            <a:r>
              <a:rPr lang="hr-HR" sz="2800" i="1" dirty="0">
                <a:hlinkClick r:id="rId2"/>
              </a:rPr>
              <a:t>-</a:t>
            </a:r>
            <a:r>
              <a:rPr lang="hr-HR" sz="2800" i="1" dirty="0" err="1">
                <a:hlinkClick r:id="rId2"/>
              </a:rPr>
              <a:t>cfd0315d3973</a:t>
            </a:r>
            <a:r>
              <a:rPr lang="hr-HR" sz="2800" i="1" dirty="0" smtClean="0">
                <a:hlinkClick r:id="rId2"/>
              </a:rPr>
              <a:t>/</a:t>
            </a:r>
            <a:r>
              <a:rPr lang="hr-HR" sz="2800" i="1" dirty="0" smtClean="0"/>
              <a:t>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796353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7882" y="363071"/>
            <a:ext cx="7678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/>
              <a:t>PROJECT TIME</a:t>
            </a:r>
            <a:endParaRPr lang="hr-HR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93376" y="1210234"/>
            <a:ext cx="109190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Učitelj će vam podijeliti jedno od pravila ponašanja.  Vaš zadatak je predstaviti važnost tog razrednog pravila.  Odaberite </a:t>
            </a:r>
            <a:r>
              <a:rPr lang="hr-HR" sz="2800" b="1" u="sng" dirty="0" smtClean="0"/>
              <a:t>jedan</a:t>
            </a:r>
            <a:r>
              <a:rPr lang="hr-HR" sz="2800" dirty="0" smtClean="0"/>
              <a:t> od ponuđenih načina predstavljanja:</a:t>
            </a:r>
          </a:p>
          <a:p>
            <a:endParaRPr lang="hr-HR" sz="2800" dirty="0"/>
          </a:p>
          <a:p>
            <a:pPr marL="514350" indent="-514350">
              <a:buAutoNum type="arabicParenR"/>
            </a:pPr>
            <a:r>
              <a:rPr lang="hr-HR" sz="2800" dirty="0" smtClean="0"/>
              <a:t>Izraditi strip sa situacijom/situacijama u kojima je važno </a:t>
            </a:r>
            <a:r>
              <a:rPr lang="hr-HR" sz="2800" dirty="0" err="1" smtClean="0"/>
              <a:t>potšovati</a:t>
            </a:r>
            <a:r>
              <a:rPr lang="hr-HR" sz="2800" dirty="0" smtClean="0"/>
              <a:t> to pravilo.</a:t>
            </a:r>
          </a:p>
          <a:p>
            <a:pPr marL="514350" indent="-514350">
              <a:buAutoNum type="arabicParenR"/>
            </a:pPr>
            <a:r>
              <a:rPr lang="hr-HR" sz="2800" dirty="0" smtClean="0"/>
              <a:t>Osmisliti skeč koji se temelji na situaciji u kojoj je važno poštovati to pravilo.</a:t>
            </a:r>
          </a:p>
          <a:p>
            <a:pPr marL="514350" indent="-514350">
              <a:buAutoNum type="arabicParenR"/>
            </a:pPr>
            <a:r>
              <a:rPr lang="hr-HR" sz="2800" dirty="0" smtClean="0"/>
              <a:t>Osmisliti digitalnu reklamu / </a:t>
            </a:r>
            <a:r>
              <a:rPr lang="hr-HR" sz="2800" dirty="0" err="1" smtClean="0"/>
              <a:t>poster</a:t>
            </a:r>
            <a:r>
              <a:rPr lang="hr-HR" sz="2800" dirty="0" smtClean="0"/>
              <a:t> za to pravilo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721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5460" y="215153"/>
            <a:ext cx="106904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Look</a:t>
            </a:r>
            <a:r>
              <a:rPr lang="hr-HR" sz="2800" dirty="0" smtClean="0"/>
              <a:t> at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picture</a:t>
            </a:r>
            <a:r>
              <a:rPr lang="hr-HR" sz="2800" dirty="0" smtClean="0"/>
              <a:t>. </a:t>
            </a:r>
            <a:r>
              <a:rPr lang="hr-HR" sz="2800" dirty="0" err="1" smtClean="0"/>
              <a:t>This</a:t>
            </a:r>
            <a:r>
              <a:rPr lang="hr-HR" sz="2800" dirty="0" smtClean="0"/>
              <a:t> </a:t>
            </a:r>
            <a:r>
              <a:rPr lang="hr-HR" sz="2800" dirty="0" err="1" smtClean="0"/>
              <a:t>is</a:t>
            </a:r>
            <a:r>
              <a:rPr lang="hr-HR" sz="2800" dirty="0" smtClean="0"/>
              <a:t> Miss </a:t>
            </a:r>
            <a:r>
              <a:rPr lang="hr-HR" sz="2800" dirty="0" err="1" smtClean="0"/>
              <a:t>Clarke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her</a:t>
            </a:r>
            <a:r>
              <a:rPr lang="hr-HR" sz="2800" dirty="0" smtClean="0"/>
              <a:t> </a:t>
            </a:r>
            <a:r>
              <a:rPr lang="hr-HR" sz="2800" dirty="0" err="1" smtClean="0"/>
              <a:t>class</a:t>
            </a:r>
            <a:r>
              <a:rPr lang="hr-HR" sz="2800" dirty="0" smtClean="0"/>
              <a:t>. </a:t>
            </a:r>
          </a:p>
          <a:p>
            <a:r>
              <a:rPr lang="hr-HR" sz="2800" i="1" dirty="0" smtClean="0"/>
              <a:t>Pogledaj sliku. Ovo su učiteljica </a:t>
            </a:r>
            <a:r>
              <a:rPr lang="hr-HR" sz="2800" i="1" dirty="0" err="1" smtClean="0"/>
              <a:t>Clarke</a:t>
            </a:r>
            <a:r>
              <a:rPr lang="hr-HR" sz="2800" i="1" dirty="0" smtClean="0"/>
              <a:t> i njezin razred.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606" y="1727114"/>
            <a:ext cx="6146146" cy="513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36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9589" y="575537"/>
            <a:ext cx="57418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Imagine</a:t>
            </a:r>
            <a:r>
              <a:rPr lang="hr-HR" sz="2800" dirty="0"/>
              <a:t> </a:t>
            </a:r>
            <a:r>
              <a:rPr lang="hr-HR" sz="2800" dirty="0" err="1"/>
              <a:t>you’re</a:t>
            </a:r>
            <a:r>
              <a:rPr lang="hr-HR" sz="2800" dirty="0"/>
              <a:t> </a:t>
            </a:r>
            <a:r>
              <a:rPr lang="hr-HR" sz="2800" dirty="0" err="1"/>
              <a:t>there</a:t>
            </a:r>
            <a:r>
              <a:rPr lang="hr-HR" sz="2800" dirty="0"/>
              <a:t>. </a:t>
            </a:r>
            <a:r>
              <a:rPr lang="hr-HR" sz="2800" dirty="0" smtClean="0"/>
              <a:t> </a:t>
            </a:r>
            <a:r>
              <a:rPr lang="hr-HR" sz="2800" dirty="0" err="1" smtClean="0"/>
              <a:t>Answer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questions</a:t>
            </a:r>
            <a:r>
              <a:rPr lang="hr-HR" sz="2800" dirty="0" smtClean="0"/>
              <a:t>.</a:t>
            </a:r>
            <a:endParaRPr lang="hr-HR" sz="2800" dirty="0"/>
          </a:p>
          <a:p>
            <a:r>
              <a:rPr lang="hr-HR" sz="2800" i="1" dirty="0"/>
              <a:t>Zamisli da se sad nalaziš u tom </a:t>
            </a:r>
            <a:r>
              <a:rPr lang="hr-HR" sz="2800" i="1" dirty="0" smtClean="0"/>
              <a:t>razredu. Odgovori na pitanja.</a:t>
            </a:r>
            <a:endParaRPr lang="hr-HR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97544" y="2977191"/>
            <a:ext cx="106635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800" dirty="0" smtClean="0"/>
              <a:t>How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feel</a:t>
            </a:r>
            <a:r>
              <a:rPr lang="hr-HR" sz="2800" dirty="0" smtClean="0"/>
              <a:t>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800" dirty="0" err="1" smtClean="0"/>
              <a:t>What</a:t>
            </a:r>
            <a:r>
              <a:rPr lang="hr-HR" sz="2800" dirty="0" smtClean="0"/>
              <a:t> </a:t>
            </a:r>
            <a:r>
              <a:rPr lang="hr-HR" sz="2800" dirty="0" err="1" smtClean="0"/>
              <a:t>is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teacher</a:t>
            </a:r>
            <a:r>
              <a:rPr lang="hr-HR" sz="2800" dirty="0" smtClean="0"/>
              <a:t> </a:t>
            </a:r>
            <a:r>
              <a:rPr lang="hr-HR" sz="2800" dirty="0" err="1" smtClean="0"/>
              <a:t>like</a:t>
            </a:r>
            <a:r>
              <a:rPr lang="hr-HR" sz="2800" dirty="0" smtClean="0"/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800" dirty="0" err="1" smtClean="0"/>
              <a:t>What</a:t>
            </a:r>
            <a:r>
              <a:rPr lang="hr-HR" sz="2800" dirty="0" smtClean="0"/>
              <a:t> are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students</a:t>
            </a:r>
            <a:r>
              <a:rPr lang="hr-HR" sz="2800" dirty="0" smtClean="0"/>
              <a:t> </a:t>
            </a:r>
            <a:r>
              <a:rPr lang="hr-HR" sz="2800" dirty="0" err="1" smtClean="0"/>
              <a:t>like</a:t>
            </a:r>
            <a:r>
              <a:rPr lang="hr-HR" sz="2800" dirty="0" smtClean="0"/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like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atmosphere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this</a:t>
            </a:r>
            <a:r>
              <a:rPr lang="hr-HR" sz="2800" dirty="0" smtClean="0"/>
              <a:t> </a:t>
            </a:r>
            <a:r>
              <a:rPr lang="hr-HR" sz="2800" dirty="0" err="1" smtClean="0"/>
              <a:t>class</a:t>
            </a:r>
            <a:r>
              <a:rPr lang="hr-HR" sz="2800" dirty="0" smtClean="0"/>
              <a:t>? </a:t>
            </a:r>
          </a:p>
          <a:p>
            <a:r>
              <a:rPr lang="hr-HR" sz="2800" dirty="0"/>
              <a:t> </a:t>
            </a:r>
            <a:r>
              <a:rPr lang="hr-HR" sz="2800" dirty="0" smtClean="0"/>
              <a:t>    </a:t>
            </a:r>
            <a:r>
              <a:rPr lang="hr-HR" sz="2800" dirty="0" err="1" smtClean="0"/>
              <a:t>Why</a:t>
            </a:r>
            <a:r>
              <a:rPr lang="hr-HR" sz="2800" dirty="0" smtClean="0"/>
              <a:t>? </a:t>
            </a:r>
            <a:r>
              <a:rPr lang="hr-HR" sz="2800" dirty="0" err="1" smtClean="0"/>
              <a:t>Why</a:t>
            </a:r>
            <a:r>
              <a:rPr lang="hr-HR" sz="2800" dirty="0" smtClean="0"/>
              <a:t> </a:t>
            </a:r>
            <a:r>
              <a:rPr lang="hr-HR" sz="2800" dirty="0" err="1" smtClean="0"/>
              <a:t>not</a:t>
            </a:r>
            <a:r>
              <a:rPr lang="hr-HR" sz="2800" dirty="0" smtClean="0"/>
              <a:t>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think</a:t>
            </a:r>
            <a:r>
              <a:rPr lang="hr-HR" sz="2800" dirty="0" smtClean="0"/>
              <a:t> </a:t>
            </a:r>
            <a:r>
              <a:rPr lang="hr-HR" sz="2800" dirty="0" err="1" smtClean="0"/>
              <a:t>they</a:t>
            </a:r>
            <a:r>
              <a:rPr lang="hr-HR" sz="2800" dirty="0" smtClean="0"/>
              <a:t> </a:t>
            </a:r>
            <a:r>
              <a:rPr lang="hr-HR" sz="2800" dirty="0" err="1" smtClean="0"/>
              <a:t>can</a:t>
            </a:r>
            <a:r>
              <a:rPr lang="hr-HR" sz="2800" dirty="0" smtClean="0"/>
              <a:t> </a:t>
            </a:r>
            <a:r>
              <a:rPr lang="hr-HR" sz="2800" dirty="0" err="1" smtClean="0"/>
              <a:t>study</a:t>
            </a:r>
            <a:r>
              <a:rPr lang="hr-HR" sz="2800" dirty="0" smtClean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86400" y="2906456"/>
            <a:ext cx="4168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Kako se osjećaš?</a:t>
            </a:r>
            <a:endParaRPr lang="hr-HR" sz="28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3342291"/>
            <a:ext cx="4168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Kakva je učiteljica?</a:t>
            </a:r>
            <a:endParaRPr lang="hr-HR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499847" y="3761523"/>
            <a:ext cx="4168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Kakvi su učenici?</a:t>
            </a:r>
            <a:endParaRPr lang="hr-HR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992472" y="4189175"/>
            <a:ext cx="5056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Sviđa li ti se atmosfera u razredu?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992472" y="4611071"/>
            <a:ext cx="4168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Zašto? Zašto ne?</a:t>
            </a:r>
            <a:endParaRPr lang="hr-HR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560360" y="5131627"/>
            <a:ext cx="6468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Misliš li da mogu učiti (u toj atmosferi)?</a:t>
            </a:r>
            <a:endParaRPr lang="hr-HR" sz="280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3258" y="50480"/>
            <a:ext cx="3463460" cy="289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92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6177" y="0"/>
            <a:ext cx="94936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Read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class</a:t>
            </a:r>
            <a:r>
              <a:rPr lang="hr-HR" sz="2800" dirty="0" smtClean="0"/>
              <a:t> </a:t>
            </a:r>
            <a:r>
              <a:rPr lang="hr-HR" sz="2800" dirty="0" err="1" smtClean="0"/>
              <a:t>rules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Pročitaj razredna pravila.</a:t>
            </a:r>
          </a:p>
          <a:p>
            <a:endParaRPr lang="hr-HR" sz="2800" i="1" dirty="0"/>
          </a:p>
          <a:p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know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meaning</a:t>
            </a:r>
            <a:r>
              <a:rPr lang="hr-HR" sz="2800" dirty="0" smtClean="0"/>
              <a:t>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/>
              <a:t> </a:t>
            </a:r>
            <a:r>
              <a:rPr lang="hr-HR" sz="2800" dirty="0" err="1" smtClean="0"/>
              <a:t>sentences</a:t>
            </a:r>
            <a:r>
              <a:rPr lang="hr-HR" sz="2800" dirty="0" smtClean="0"/>
              <a:t>? </a:t>
            </a:r>
          </a:p>
          <a:p>
            <a:r>
              <a:rPr lang="hr-HR" sz="2800" dirty="0" smtClean="0"/>
              <a:t>Znaš li što ove rečenice znače?</a:t>
            </a:r>
            <a:endParaRPr lang="hr-HR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05117" y="2035995"/>
            <a:ext cx="1093245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600" dirty="0" err="1" smtClean="0"/>
              <a:t>Always</a:t>
            </a:r>
            <a:r>
              <a:rPr lang="hr-HR" sz="2600" dirty="0" smtClean="0"/>
              <a:t> </a:t>
            </a:r>
            <a:r>
              <a:rPr lang="hr-HR" sz="2600" dirty="0" err="1" smtClean="0"/>
              <a:t>tell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truth</a:t>
            </a:r>
            <a:r>
              <a:rPr lang="hr-HR" sz="26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Always</a:t>
            </a:r>
            <a:r>
              <a:rPr lang="hr-HR" sz="2600" dirty="0" smtClean="0"/>
              <a:t> </a:t>
            </a:r>
            <a:r>
              <a:rPr lang="hr-HR" sz="2600" dirty="0" err="1" smtClean="0"/>
              <a:t>work</a:t>
            </a:r>
            <a:r>
              <a:rPr lang="hr-HR" sz="2600" dirty="0" smtClean="0"/>
              <a:t> hard.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Be a </a:t>
            </a:r>
            <a:r>
              <a:rPr lang="hr-HR" sz="2600" dirty="0" err="1" smtClean="0"/>
              <a:t>good</a:t>
            </a:r>
            <a:r>
              <a:rPr lang="hr-HR" sz="2600" dirty="0" smtClean="0"/>
              <a:t> </a:t>
            </a:r>
            <a:r>
              <a:rPr lang="hr-HR" sz="2600" dirty="0" err="1" smtClean="0"/>
              <a:t>friend</a:t>
            </a:r>
            <a:r>
              <a:rPr lang="hr-HR" sz="2600" dirty="0" smtClean="0"/>
              <a:t> to </a:t>
            </a:r>
            <a:r>
              <a:rPr lang="hr-HR" sz="2600" dirty="0" err="1" smtClean="0"/>
              <a:t>everyone</a:t>
            </a:r>
            <a:r>
              <a:rPr lang="hr-HR" sz="2600" dirty="0" smtClean="0"/>
              <a:t>.</a:t>
            </a:r>
          </a:p>
          <a:p>
            <a:pPr>
              <a:lnSpc>
                <a:spcPct val="150000"/>
              </a:lnSpc>
            </a:pPr>
            <a:endParaRPr lang="hr-HR" sz="2600" dirty="0" smtClean="0"/>
          </a:p>
          <a:p>
            <a:pPr>
              <a:lnSpc>
                <a:spcPct val="150000"/>
              </a:lnSpc>
            </a:pPr>
            <a:r>
              <a:rPr lang="hr-HR" sz="2600" dirty="0" smtClean="0"/>
              <a:t>Be </a:t>
            </a:r>
            <a:r>
              <a:rPr lang="hr-HR" sz="2600" dirty="0" err="1" smtClean="0"/>
              <a:t>happy</a:t>
            </a:r>
            <a:r>
              <a:rPr lang="hr-HR" sz="26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Be on time.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Be polite.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Concentrate</a:t>
            </a:r>
            <a:r>
              <a:rPr lang="hr-HR" sz="26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19817" y="2234432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Uvijek govori istinu.</a:t>
            </a:r>
            <a:endParaRPr lang="hr-HR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919817" y="2814962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Uvijek budi marljiv.</a:t>
            </a:r>
            <a:endParaRPr lang="hr-HR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05117" y="3912065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Budi dobar prijatelj svima.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812241" y="4619820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Budi sretan</a:t>
            </a:r>
            <a:endParaRPr lang="hr-HR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812241" y="5172203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Budi točan.</a:t>
            </a:r>
            <a:endParaRPr lang="hr-HR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812241" y="5755135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Budi pristojan.</a:t>
            </a:r>
            <a:endParaRPr lang="hr-HR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812241" y="6305617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Koncentriraj se.</a:t>
            </a:r>
            <a:endParaRPr lang="hr-HR" sz="240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1" y="-22617"/>
            <a:ext cx="5372386" cy="688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9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3411" y="163860"/>
            <a:ext cx="10932459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600" dirty="0" err="1" smtClean="0"/>
              <a:t>Finish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work</a:t>
            </a:r>
            <a:r>
              <a:rPr lang="hr-HR" sz="2600" dirty="0" smtClean="0"/>
              <a:t> on time.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Keep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classroom</a:t>
            </a:r>
            <a:r>
              <a:rPr lang="hr-HR" sz="2600" dirty="0" smtClean="0"/>
              <a:t> </a:t>
            </a:r>
            <a:r>
              <a:rPr lang="hr-HR" sz="2600" dirty="0" err="1" smtClean="0"/>
              <a:t>tidy</a:t>
            </a:r>
            <a:r>
              <a:rPr lang="hr-HR" sz="26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Listen</a:t>
            </a:r>
            <a:r>
              <a:rPr lang="hr-HR" sz="2600" dirty="0" smtClean="0"/>
              <a:t> to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teacher</a:t>
            </a:r>
            <a:r>
              <a:rPr lang="hr-HR" sz="2600" dirty="0" smtClean="0"/>
              <a:t> /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classmates</a:t>
            </a:r>
            <a:r>
              <a:rPr lang="hr-HR" sz="26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Put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hand</a:t>
            </a:r>
            <a:r>
              <a:rPr lang="hr-HR" sz="2600" dirty="0" smtClean="0"/>
              <a:t> </a:t>
            </a:r>
            <a:r>
              <a:rPr lang="hr-HR" sz="2600" dirty="0" err="1" smtClean="0"/>
              <a:t>up</a:t>
            </a:r>
            <a:r>
              <a:rPr lang="hr-HR" sz="2600" dirty="0" smtClean="0"/>
              <a:t> </a:t>
            </a:r>
            <a:r>
              <a:rPr lang="hr-HR" sz="2600" dirty="0" err="1" smtClean="0"/>
              <a:t>when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want</a:t>
            </a:r>
            <a:endParaRPr lang="hr-HR" sz="2600" dirty="0" smtClean="0"/>
          </a:p>
          <a:p>
            <a:pPr>
              <a:lnSpc>
                <a:spcPct val="150000"/>
              </a:lnSpc>
            </a:pPr>
            <a:r>
              <a:rPr lang="hr-HR" sz="2600" dirty="0"/>
              <a:t>t</a:t>
            </a:r>
            <a:r>
              <a:rPr lang="hr-HR" sz="2600" dirty="0" smtClean="0"/>
              <a:t>o </a:t>
            </a:r>
            <a:r>
              <a:rPr lang="hr-HR" sz="2600" dirty="0" err="1" smtClean="0"/>
              <a:t>speak</a:t>
            </a:r>
            <a:r>
              <a:rPr lang="hr-HR" sz="26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Do </a:t>
            </a:r>
            <a:r>
              <a:rPr lang="hr-HR" sz="2600" dirty="0" err="1" smtClean="0"/>
              <a:t>homework</a:t>
            </a:r>
            <a:r>
              <a:rPr lang="hr-HR" sz="26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Say</a:t>
            </a:r>
            <a:r>
              <a:rPr lang="hr-HR" sz="2600" dirty="0" smtClean="0"/>
              <a:t> </a:t>
            </a:r>
            <a:r>
              <a:rPr lang="hr-HR" sz="2600" dirty="0" err="1" smtClean="0"/>
              <a:t>kind</a:t>
            </a:r>
            <a:r>
              <a:rPr lang="hr-HR" sz="2600" dirty="0" smtClean="0"/>
              <a:t> </a:t>
            </a:r>
            <a:r>
              <a:rPr lang="hr-HR" sz="2600" dirty="0" err="1" smtClean="0"/>
              <a:t>words</a:t>
            </a:r>
            <a:r>
              <a:rPr lang="hr-HR" sz="26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Share</a:t>
            </a:r>
            <a:r>
              <a:rPr lang="hr-HR" sz="2600" dirty="0" smtClean="0"/>
              <a:t> </a:t>
            </a:r>
            <a:r>
              <a:rPr lang="hr-HR" sz="2600" dirty="0" err="1" smtClean="0"/>
              <a:t>with</a:t>
            </a:r>
            <a:r>
              <a:rPr lang="hr-HR" sz="2600" dirty="0" smtClean="0"/>
              <a:t> </a:t>
            </a:r>
            <a:r>
              <a:rPr lang="hr-HR" sz="2600" dirty="0" err="1" smtClean="0"/>
              <a:t>others</a:t>
            </a:r>
            <a:r>
              <a:rPr lang="hr-HR" sz="26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Smile!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Take care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things</a:t>
            </a:r>
            <a:r>
              <a:rPr lang="hr-HR" sz="2600" dirty="0" smtClean="0"/>
              <a:t> </a:t>
            </a:r>
            <a:r>
              <a:rPr lang="hr-HR" sz="2600" dirty="0" err="1" smtClean="0"/>
              <a:t>we</a:t>
            </a:r>
            <a:r>
              <a:rPr lang="hr-HR" sz="2600" dirty="0" smtClean="0"/>
              <a:t> use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classroom</a:t>
            </a:r>
            <a:r>
              <a:rPr lang="hr-HR" sz="2600" dirty="0" smtClean="0"/>
              <a:t>.</a:t>
            </a:r>
            <a:endParaRPr lang="hr-HR" sz="2600" dirty="0"/>
          </a:p>
        </p:txBody>
      </p:sp>
      <p:sp>
        <p:nvSpPr>
          <p:cNvPr id="3" name="TextBox 2"/>
          <p:cNvSpPr txBox="1"/>
          <p:nvPr/>
        </p:nvSpPr>
        <p:spPr>
          <a:xfrm>
            <a:off x="5076264" y="340704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Izvršavaj zadatke na vrijeme.</a:t>
            </a:r>
            <a:endParaRPr lang="hr-HR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076264" y="802369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Održavaj učionicu urednom.</a:t>
            </a:r>
            <a:endParaRPr lang="hr-HR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963769" y="1494866"/>
            <a:ext cx="5909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Slušaj učitelja/</a:t>
            </a:r>
            <a:r>
              <a:rPr lang="hr-HR" sz="2400" i="1" dirty="0" err="1" smtClean="0"/>
              <a:t>icu</a:t>
            </a:r>
            <a:r>
              <a:rPr lang="hr-HR" sz="2400" i="1" dirty="0" smtClean="0"/>
              <a:t> / ostale učenike u razredu.</a:t>
            </a:r>
            <a:endParaRPr lang="hr-HR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735170" y="2260524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Digni ruku kad želiš nešto reći.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506569" y="3160997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Piši zadaću.</a:t>
            </a:r>
            <a:endParaRPr lang="hr-HR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318311" y="3808943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Govori lijepe stvari.</a:t>
            </a:r>
            <a:endParaRPr lang="hr-HR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318311" y="4388319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Dijeli s drugima.</a:t>
            </a:r>
            <a:endParaRPr lang="hr-HR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70393" y="5036265"/>
            <a:ext cx="430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Budi nasmijan!</a:t>
            </a:r>
            <a:endParaRPr lang="hr-HR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7371" y="6120144"/>
            <a:ext cx="7079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Vodi računa o stvarima koje koristimo u učionici.</a:t>
            </a:r>
            <a:endParaRPr lang="hr-HR" sz="24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02213">
            <a:off x="8632236" y="3319812"/>
            <a:ext cx="2972576" cy="283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3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70694" y="242047"/>
            <a:ext cx="46213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Učiteljica </a:t>
            </a:r>
            <a:r>
              <a:rPr lang="hr-HR" sz="24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Clarke</a:t>
            </a:r>
            <a:r>
              <a:rPr lang="hr-HR" sz="2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je izradila listu razrednih pravila za svoje učenike. Pogledaj listu i prokomentiraj je.</a:t>
            </a:r>
          </a:p>
          <a:p>
            <a:endParaRPr lang="hr-HR" dirty="0"/>
          </a:p>
          <a:p>
            <a:endParaRPr lang="hr-HR" dirty="0"/>
          </a:p>
        </p:txBody>
      </p:sp>
      <p:sp>
        <p:nvSpPr>
          <p:cNvPr id="6" name="TextBox 5"/>
          <p:cNvSpPr txBox="1"/>
          <p:nvPr/>
        </p:nvSpPr>
        <p:spPr>
          <a:xfrm>
            <a:off x="5351929" y="3048349"/>
            <a:ext cx="64276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 Je li lista prekratka / predugačka / taman primjerena?</a:t>
            </a:r>
          </a:p>
          <a:p>
            <a:endParaRPr lang="hr-HR" sz="2400" i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 Kojih 5 pravila je potrebno učenicima učiteljice </a:t>
            </a:r>
            <a:r>
              <a:rPr lang="hr-HR" sz="24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Clarke</a:t>
            </a:r>
            <a:r>
              <a:rPr lang="hr-HR" sz="2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  <a:p>
            <a:endParaRPr lang="hr-HR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37" y="0"/>
            <a:ext cx="7386157" cy="29366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7585" y="3048349"/>
            <a:ext cx="8506498" cy="32657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4537" y="3792123"/>
            <a:ext cx="31466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Pravila za učenike učiteljice </a:t>
            </a:r>
            <a:r>
              <a:rPr lang="hr-HR" sz="2800" i="1" dirty="0" err="1" smtClean="0"/>
              <a:t>Clarke</a:t>
            </a:r>
            <a:r>
              <a:rPr lang="hr-HR" sz="2800" i="1" dirty="0" smtClean="0"/>
              <a:t> možeš napisati u udžbeniku, na str. 19 (zadatak 8).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338226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365" y="1855694"/>
            <a:ext cx="56343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Choose</a:t>
            </a:r>
            <a:r>
              <a:rPr lang="hr-HR" sz="2800" dirty="0" smtClean="0"/>
              <a:t> 5 </a:t>
            </a:r>
            <a:r>
              <a:rPr lang="hr-HR" sz="2800" dirty="0" err="1" smtClean="0"/>
              <a:t>rules</a:t>
            </a:r>
            <a:r>
              <a:rPr lang="hr-HR" sz="2800" dirty="0" smtClean="0"/>
              <a:t> </a:t>
            </a:r>
            <a:r>
              <a:rPr lang="hr-HR" sz="2800" dirty="0" err="1" smtClean="0"/>
              <a:t>from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list </a:t>
            </a:r>
            <a:r>
              <a:rPr lang="hr-HR" sz="2800" dirty="0" err="1" smtClean="0"/>
              <a:t>or</a:t>
            </a:r>
            <a:r>
              <a:rPr lang="hr-HR" sz="2800" dirty="0" smtClean="0"/>
              <a:t> </a:t>
            </a:r>
            <a:r>
              <a:rPr lang="hr-HR" sz="2800" dirty="0" err="1" smtClean="0"/>
              <a:t>think</a:t>
            </a:r>
            <a:r>
              <a:rPr lang="hr-HR" sz="2800" dirty="0" smtClean="0"/>
              <a:t>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own</a:t>
            </a:r>
            <a:r>
              <a:rPr lang="hr-HR" sz="2800" dirty="0" smtClean="0"/>
              <a:t> </a:t>
            </a:r>
            <a:r>
              <a:rPr lang="hr-HR" sz="2800" dirty="0" err="1" smtClean="0"/>
              <a:t>rules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write</a:t>
            </a:r>
            <a:r>
              <a:rPr lang="hr-HR" sz="2800" dirty="0" smtClean="0"/>
              <a:t> </a:t>
            </a:r>
            <a:r>
              <a:rPr lang="hr-HR" sz="2800" dirty="0" err="1" smtClean="0"/>
              <a:t>them</a:t>
            </a:r>
            <a:r>
              <a:rPr lang="hr-HR" sz="2800" dirty="0" smtClean="0"/>
              <a:t> on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lines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task</a:t>
            </a:r>
            <a:r>
              <a:rPr lang="hr-HR" sz="2800" dirty="0" smtClean="0"/>
              <a:t> 9 (</a:t>
            </a:r>
            <a:r>
              <a:rPr lang="hr-HR" sz="2800" dirty="0" err="1" smtClean="0"/>
              <a:t>book</a:t>
            </a:r>
            <a:r>
              <a:rPr lang="hr-HR" sz="2800" dirty="0" smtClean="0"/>
              <a:t>, </a:t>
            </a:r>
            <a:r>
              <a:rPr lang="hr-HR" sz="2800" dirty="0" err="1" smtClean="0"/>
              <a:t>page</a:t>
            </a:r>
            <a:r>
              <a:rPr lang="hr-HR" sz="2800" dirty="0" smtClean="0"/>
              <a:t> 19).</a:t>
            </a:r>
          </a:p>
          <a:p>
            <a:r>
              <a:rPr lang="hr-HR" sz="2800" i="1" dirty="0" smtClean="0"/>
              <a:t>Odaberi 5 pravila s liste ili izmisli vlastita pravila i zapiši ih</a:t>
            </a:r>
            <a:r>
              <a:rPr lang="hr-HR" sz="2800" i="1" dirty="0"/>
              <a:t> </a:t>
            </a:r>
            <a:r>
              <a:rPr lang="hr-HR" sz="2800" i="1" dirty="0" smtClean="0"/>
              <a:t>na crte u zadatku 9 (str. 19 u udžbeniku).</a:t>
            </a:r>
            <a:endParaRPr lang="hr-HR" sz="28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11" y="270062"/>
            <a:ext cx="8409230" cy="14108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405" y="1094509"/>
            <a:ext cx="6159595" cy="554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6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3985" y="1600200"/>
            <a:ext cx="934570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800" dirty="0"/>
          </a:p>
          <a:p>
            <a:r>
              <a:rPr lang="hr-HR" sz="32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Prokomentirajte pravila na razini razrednog odjela i odaberite 5 najvažnijih pravila za svoj razred ove školske godine.</a:t>
            </a:r>
            <a:endParaRPr lang="hr-HR" sz="32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985" y="526956"/>
            <a:ext cx="8632569" cy="13959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985" y="3848380"/>
            <a:ext cx="9345707" cy="14365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3985" y="4910684"/>
            <a:ext cx="934570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800" dirty="0"/>
          </a:p>
          <a:p>
            <a:r>
              <a:rPr lang="hr-HR" sz="32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Prepiši 5 dogovorenih razrednih pravila na prvu stranicu svoje bilježnice. Ukrasi stranicu.</a:t>
            </a:r>
            <a:endParaRPr lang="hr-HR" sz="32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96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3985" y="1600200"/>
            <a:ext cx="93457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800" dirty="0"/>
          </a:p>
          <a:p>
            <a:r>
              <a:rPr lang="hr-HR" sz="32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Izradi plakat razrednih pravila.</a:t>
            </a:r>
            <a:endParaRPr lang="hr-HR" sz="32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985" y="332814"/>
            <a:ext cx="7353020" cy="141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48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ket">
  <a:themeElements>
    <a:clrScheme name="Pa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TM10001115[[fn=Paket]]</Template>
  <TotalTime>1779</TotalTime>
  <Words>537</Words>
  <Application>Microsoft Office PowerPoint</Application>
  <PresentationFormat>Widescreen</PresentationFormat>
  <Paragraphs>77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Gill Sans MT</vt:lpstr>
      <vt:lpstr>Helvetica</vt:lpstr>
      <vt:lpstr>Paket</vt:lpstr>
      <vt:lpstr>UNIT 1: Who am I?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138</cp:revision>
  <dcterms:created xsi:type="dcterms:W3CDTF">2020-09-19T11:02:00Z</dcterms:created>
  <dcterms:modified xsi:type="dcterms:W3CDTF">2020-10-11T10:42:55Z</dcterms:modified>
</cp:coreProperties>
</file>